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x="18288000" cy="10287000"/>
  <p:notesSz cx="6858000" cy="9144000"/>
  <p:embeddedFontLst>
    <p:embeddedFont>
      <p:font typeface="Horizon" charset="1" panose="02000500000000000000"/>
      <p:regular r:id="rId14"/>
    </p:embeddedFont>
    <p:embeddedFont>
      <p:font typeface="Garet Light" charset="1" panose="00000000000000000000"/>
      <p:regular r:id="rId15"/>
    </p:embeddedFont>
    <p:embeddedFont>
      <p:font typeface="League Spartan" charset="1" panose="00000800000000000000"/>
      <p:regular r:id="rId16"/>
    </p:embeddedFont>
    <p:embeddedFont>
      <p:font typeface="Mukta Light" charset="1" panose="020B0000000000000000"/>
      <p:regular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jpeg" Type="http://schemas.openxmlformats.org/officeDocument/2006/relationships/image"/><Relationship Id="rId3" Target="../media/image4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jpeg" Type="http://schemas.openxmlformats.org/officeDocument/2006/relationships/image"/><Relationship Id="rId3" Target="../media/image6.jpeg" Type="http://schemas.openxmlformats.org/officeDocument/2006/relationships/image"/><Relationship Id="rId4" Target="../media/image7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jpeg" Type="http://schemas.openxmlformats.org/officeDocument/2006/relationships/image"/><Relationship Id="rId3" Target="../media/image9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jpeg" Type="http://schemas.openxmlformats.org/officeDocument/2006/relationships/image"/><Relationship Id="rId3" Target="../media/image11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jpeg" Type="http://schemas.openxmlformats.org/officeDocument/2006/relationships/image"/><Relationship Id="rId3" Target="../media/image13.jpeg" Type="http://schemas.openxmlformats.org/officeDocument/2006/relationships/image"/><Relationship Id="rId4" Target="../media/image14.jpeg" Type="http://schemas.openxmlformats.org/officeDocument/2006/relationships/image"/><Relationship Id="rId5" Target="../media/image15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jpeg" Type="http://schemas.openxmlformats.org/officeDocument/2006/relationships/image"/><Relationship Id="rId3" Target="../media/image16.png" Type="http://schemas.openxmlformats.org/officeDocument/2006/relationships/image"/><Relationship Id="rId4" Target="../media/image17.jpeg" Type="http://schemas.openxmlformats.org/officeDocument/2006/relationships/image"/><Relationship Id="rId5" Target="../media/image18.jpe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5920150">
            <a:off x="-2964984" y="5487916"/>
            <a:ext cx="6265813" cy="6971698"/>
          </a:xfrm>
          <a:custGeom>
            <a:avLst/>
            <a:gdLst/>
            <a:ahLst/>
            <a:cxnLst/>
            <a:rect r="r" b="b" t="t" l="l"/>
            <a:pathLst>
              <a:path h="6971698" w="6265813">
                <a:moveTo>
                  <a:pt x="0" y="0"/>
                </a:moveTo>
                <a:lnTo>
                  <a:pt x="6265813" y="0"/>
                </a:lnTo>
                <a:lnTo>
                  <a:pt x="6265813" y="6971698"/>
                </a:lnTo>
                <a:lnTo>
                  <a:pt x="0" y="69716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2253544">
            <a:off x="13760499" y="-1825396"/>
            <a:ext cx="5184941" cy="5708192"/>
          </a:xfrm>
          <a:custGeom>
            <a:avLst/>
            <a:gdLst/>
            <a:ahLst/>
            <a:cxnLst/>
            <a:rect r="r" b="b" t="t" l="l"/>
            <a:pathLst>
              <a:path h="5708192" w="5184941">
                <a:moveTo>
                  <a:pt x="0" y="0"/>
                </a:moveTo>
                <a:lnTo>
                  <a:pt x="5184942" y="0"/>
                </a:lnTo>
                <a:lnTo>
                  <a:pt x="5184942" y="5708192"/>
                </a:lnTo>
                <a:lnTo>
                  <a:pt x="0" y="57081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3942710" y="3637772"/>
            <a:ext cx="10402580" cy="31930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225"/>
              </a:lnSpc>
              <a:spcBef>
                <a:spcPct val="0"/>
              </a:spcBef>
            </a:pPr>
            <a:r>
              <a:rPr lang="en-US" sz="6611">
                <a:solidFill>
                  <a:srgbClr val="FFFFFF"/>
                </a:solidFill>
                <a:latin typeface="Horizon"/>
                <a:ea typeface="Horizon"/>
                <a:cs typeface="Horizon"/>
                <a:sym typeface="Horizon"/>
              </a:rPr>
              <a:t>Invision: </a:t>
            </a:r>
          </a:p>
          <a:p>
            <a:pPr algn="ctr">
              <a:lnSpc>
                <a:spcPts val="8225"/>
              </a:lnSpc>
              <a:spcBef>
                <a:spcPct val="0"/>
              </a:spcBef>
            </a:pPr>
            <a:r>
              <a:rPr lang="en-US" sz="6611">
                <a:solidFill>
                  <a:srgbClr val="FFFFFF"/>
                </a:solidFill>
                <a:latin typeface="Horizon"/>
                <a:ea typeface="Horizon"/>
                <a:cs typeface="Horizon"/>
                <a:sym typeface="Horizon"/>
              </a:rPr>
              <a:t>Tech-Talk 2025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5766" r="-32268" b="-16502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459855" y="4443110"/>
            <a:ext cx="882109" cy="882109"/>
            <a:chOff x="0" y="0"/>
            <a:chExt cx="812800" cy="8128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76200" y="-142875"/>
              <a:ext cx="660400" cy="8794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346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6714999" y="6808023"/>
            <a:ext cx="882109" cy="882109"/>
            <a:chOff x="0" y="0"/>
            <a:chExt cx="812800" cy="8128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76200" y="-142875"/>
              <a:ext cx="660400" cy="8794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346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11613389" y="4373007"/>
            <a:ext cx="882109" cy="882109"/>
            <a:chOff x="0" y="0"/>
            <a:chExt cx="812800" cy="8128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name="TextBox 11" id="11"/>
            <p:cNvSpPr txBox="true"/>
            <p:nvPr/>
          </p:nvSpPr>
          <p:spPr>
            <a:xfrm>
              <a:off x="76200" y="-142875"/>
              <a:ext cx="660400" cy="8794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346"/>
                </a:lnSpc>
              </a:pPr>
            </a:p>
          </p:txBody>
        </p:sp>
      </p:grpSp>
      <p:sp>
        <p:nvSpPr>
          <p:cNvPr name="Freeform 12" id="12"/>
          <p:cNvSpPr/>
          <p:nvPr/>
        </p:nvSpPr>
        <p:spPr>
          <a:xfrm flipH="false" flipV="false" rot="2358444">
            <a:off x="-276950" y="6938199"/>
            <a:ext cx="2615120" cy="3636320"/>
          </a:xfrm>
          <a:custGeom>
            <a:avLst/>
            <a:gdLst/>
            <a:ahLst/>
            <a:cxnLst/>
            <a:rect r="r" b="b" t="t" l="l"/>
            <a:pathLst>
              <a:path h="3636320" w="2615120">
                <a:moveTo>
                  <a:pt x="0" y="0"/>
                </a:moveTo>
                <a:lnTo>
                  <a:pt x="2615120" y="0"/>
                </a:lnTo>
                <a:lnTo>
                  <a:pt x="2615120" y="3636320"/>
                </a:lnTo>
                <a:lnTo>
                  <a:pt x="0" y="363632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-3952565">
            <a:off x="15385641" y="1113443"/>
            <a:ext cx="1873237" cy="2604732"/>
          </a:xfrm>
          <a:custGeom>
            <a:avLst/>
            <a:gdLst/>
            <a:ahLst/>
            <a:cxnLst/>
            <a:rect r="r" b="b" t="t" l="l"/>
            <a:pathLst>
              <a:path h="2604732" w="1873237">
                <a:moveTo>
                  <a:pt x="0" y="0"/>
                </a:moveTo>
                <a:lnTo>
                  <a:pt x="1873236" y="0"/>
                </a:lnTo>
                <a:lnTo>
                  <a:pt x="1873236" y="2604732"/>
                </a:lnTo>
                <a:lnTo>
                  <a:pt x="0" y="260473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1477790" y="1312164"/>
            <a:ext cx="14844470" cy="25529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70"/>
              </a:lnSpc>
            </a:pPr>
            <a:r>
              <a:rPr lang="en-US" sz="3957">
                <a:solidFill>
                  <a:srgbClr val="63FD3C"/>
                </a:solidFill>
                <a:latin typeface="Horizon"/>
                <a:ea typeface="Horizon"/>
                <a:cs typeface="Horizon"/>
                <a:sym typeface="Horizon"/>
              </a:rPr>
              <a:t>Why ?</a:t>
            </a:r>
          </a:p>
          <a:p>
            <a:pPr algn="l">
              <a:lnSpc>
                <a:spcPts val="4970"/>
              </a:lnSpc>
            </a:pPr>
            <a:r>
              <a:rPr lang="en-US" sz="3957">
                <a:solidFill>
                  <a:srgbClr val="FFFFFF"/>
                </a:solidFill>
                <a:latin typeface="Horizon"/>
                <a:ea typeface="Horizon"/>
                <a:cs typeface="Horizon"/>
                <a:sym typeface="Horizon"/>
              </a:rPr>
              <a:t>Invision: </a:t>
            </a:r>
          </a:p>
          <a:p>
            <a:pPr algn="l">
              <a:lnSpc>
                <a:spcPts val="4970"/>
              </a:lnSpc>
            </a:pPr>
            <a:r>
              <a:rPr lang="en-US" sz="3957">
                <a:solidFill>
                  <a:srgbClr val="63FD3C"/>
                </a:solidFill>
                <a:latin typeface="Horizon"/>
                <a:ea typeface="Horizon"/>
                <a:cs typeface="Horizon"/>
                <a:sym typeface="Horizon"/>
              </a:rPr>
              <a:t>Tech-Talk 2025</a:t>
            </a:r>
          </a:p>
          <a:p>
            <a:pPr algn="l">
              <a:lnSpc>
                <a:spcPts val="4970"/>
              </a:lnSpc>
            </a:pPr>
          </a:p>
        </p:txBody>
      </p:sp>
      <p:sp>
        <p:nvSpPr>
          <p:cNvPr name="TextBox 15" id="15"/>
          <p:cNvSpPr txBox="true"/>
          <p:nvPr/>
        </p:nvSpPr>
        <p:spPr>
          <a:xfrm rot="0">
            <a:off x="2573603" y="4465587"/>
            <a:ext cx="4045887" cy="9494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33"/>
              </a:lnSpc>
            </a:pPr>
            <a:r>
              <a:rPr lang="en-US" b="true" sz="1955">
                <a:solidFill>
                  <a:srgbClr val="63FD3C"/>
                </a:solidFill>
                <a:latin typeface="Horizon"/>
                <a:ea typeface="Horizon"/>
                <a:cs typeface="Horizon"/>
                <a:sym typeface="Horizon"/>
              </a:rPr>
              <a:t>Enhance technical communication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7828746" y="6861281"/>
            <a:ext cx="4225697" cy="9494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33"/>
              </a:lnSpc>
            </a:pPr>
            <a:r>
              <a:rPr lang="en-US" b="true" sz="1955">
                <a:solidFill>
                  <a:srgbClr val="63FD3C"/>
                </a:solidFill>
                <a:latin typeface="Horizon"/>
                <a:ea typeface="Horizon"/>
                <a:cs typeface="Horizon"/>
                <a:sym typeface="Horizon"/>
              </a:rPr>
              <a:t>Present ideas in a structured, impactful way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2727137" y="4395485"/>
            <a:ext cx="3961938" cy="9494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33"/>
              </a:lnSpc>
            </a:pPr>
            <a:r>
              <a:rPr lang="en-US" b="true" sz="1955">
                <a:solidFill>
                  <a:srgbClr val="63FD3C"/>
                </a:solidFill>
                <a:latin typeface="Horizon"/>
                <a:ea typeface="Horizon"/>
                <a:cs typeface="Horizon"/>
                <a:sym typeface="Horizon"/>
              </a:rPr>
              <a:t>Explore real-world problems and innovations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587957" y="4627760"/>
            <a:ext cx="625906" cy="4667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69"/>
              </a:lnSpc>
            </a:pPr>
            <a:r>
              <a:rPr lang="en-US" b="true" sz="2789">
                <a:solidFill>
                  <a:srgbClr val="E5E0DF"/>
                </a:solidFill>
                <a:latin typeface="Horizon"/>
                <a:ea typeface="Horizon"/>
                <a:cs typeface="Horizon"/>
                <a:sym typeface="Horizon"/>
              </a:rPr>
              <a:t>1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6843100" y="6992674"/>
            <a:ext cx="625906" cy="4667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69"/>
              </a:lnSpc>
            </a:pPr>
            <a:r>
              <a:rPr lang="en-US" b="true" sz="2789">
                <a:solidFill>
                  <a:srgbClr val="E5E0DF"/>
                </a:solidFill>
                <a:latin typeface="Horizon"/>
                <a:ea typeface="Horizon"/>
                <a:cs typeface="Horizon"/>
                <a:sym typeface="Horizon"/>
              </a:rPr>
              <a:t>3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1741491" y="4557657"/>
            <a:ext cx="625906" cy="4667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69"/>
              </a:lnSpc>
            </a:pPr>
            <a:r>
              <a:rPr lang="en-US" b="true" sz="2789">
                <a:solidFill>
                  <a:srgbClr val="E5E0DF"/>
                </a:solidFill>
                <a:latin typeface="Horizon"/>
                <a:ea typeface="Horizon"/>
                <a:cs typeface="Horizon"/>
                <a:sym typeface="Horizon"/>
              </a:rPr>
              <a:t>2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2573603" y="5617228"/>
            <a:ext cx="3378640" cy="4527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41"/>
              </a:lnSpc>
            </a:pPr>
            <a:r>
              <a:rPr lang="en-US" sz="1480">
                <a:solidFill>
                  <a:srgbClr val="FFFFFF"/>
                </a:solidFill>
                <a:latin typeface="Garet Light"/>
                <a:ea typeface="Garet Light"/>
                <a:cs typeface="Garet Light"/>
                <a:sym typeface="Garet Light"/>
              </a:rPr>
              <a:t>Spark student innova</a:t>
            </a:r>
            <a:r>
              <a:rPr lang="en-US" sz="1480">
                <a:solidFill>
                  <a:srgbClr val="FFFFFF"/>
                </a:solidFill>
                <a:latin typeface="Garet Light"/>
                <a:ea typeface="Garet Light"/>
                <a:cs typeface="Garet Light"/>
                <a:sym typeface="Garet Light"/>
              </a:rPr>
              <a:t>tion and curiosity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7828746" y="8257104"/>
            <a:ext cx="3592248" cy="4527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41"/>
              </a:lnSpc>
            </a:pPr>
            <a:r>
              <a:rPr lang="en-US" sz="1480">
                <a:solidFill>
                  <a:srgbClr val="FFFFFF"/>
                </a:solidFill>
                <a:latin typeface="Garet Light"/>
                <a:ea typeface="Garet Light"/>
                <a:cs typeface="Garet Light"/>
                <a:sym typeface="Garet Light"/>
              </a:rPr>
              <a:t>Strengthen communication and presentation skills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2727137" y="5617228"/>
            <a:ext cx="3961938" cy="4527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41"/>
              </a:lnSpc>
            </a:pPr>
            <a:r>
              <a:rPr lang="en-US" sz="1480">
                <a:solidFill>
                  <a:srgbClr val="FFFFFF"/>
                </a:solidFill>
                <a:latin typeface="Garet Light"/>
                <a:ea typeface="Garet Light"/>
                <a:cs typeface="Garet Light"/>
                <a:sym typeface="Garet Light"/>
              </a:rPr>
              <a:t>Encourage exploration of tech and</a:t>
            </a:r>
            <a:r>
              <a:rPr lang="en-US" sz="1480">
                <a:solidFill>
                  <a:srgbClr val="FFFFFF"/>
                </a:solidFill>
                <a:latin typeface="Garet Light"/>
                <a:ea typeface="Garet Light"/>
                <a:cs typeface="Garet Light"/>
                <a:sym typeface="Garet Light"/>
              </a:rPr>
              <a:t> real-world issues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22" r="0" b="-9222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2238998" y="664921"/>
            <a:ext cx="4573627" cy="4573627"/>
            <a:chOff x="0" y="0"/>
            <a:chExt cx="812800" cy="8128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3"/>
              <a:stretch>
                <a:fillRect l="-24906" t="0" r="-24906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-6077988">
            <a:off x="11892255" y="3247094"/>
            <a:ext cx="2316197" cy="2546437"/>
          </a:xfrm>
          <a:custGeom>
            <a:avLst/>
            <a:gdLst/>
            <a:ahLst/>
            <a:cxnLst/>
            <a:rect r="r" b="b" t="t" l="l"/>
            <a:pathLst>
              <a:path h="2546437" w="2316197">
                <a:moveTo>
                  <a:pt x="0" y="0"/>
                </a:moveTo>
                <a:lnTo>
                  <a:pt x="2316197" y="0"/>
                </a:lnTo>
                <a:lnTo>
                  <a:pt x="2316197" y="2546437"/>
                </a:lnTo>
                <a:lnTo>
                  <a:pt x="0" y="254643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6077988">
            <a:off x="15942521" y="720875"/>
            <a:ext cx="1158099" cy="1273219"/>
          </a:xfrm>
          <a:custGeom>
            <a:avLst/>
            <a:gdLst/>
            <a:ahLst/>
            <a:cxnLst/>
            <a:rect r="r" b="b" t="t" l="l"/>
            <a:pathLst>
              <a:path h="1273219" w="1158099">
                <a:moveTo>
                  <a:pt x="0" y="0"/>
                </a:moveTo>
                <a:lnTo>
                  <a:pt x="1158099" y="0"/>
                </a:lnTo>
                <a:lnTo>
                  <a:pt x="1158099" y="1273219"/>
                </a:lnTo>
                <a:lnTo>
                  <a:pt x="0" y="127321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109053" y="1418366"/>
            <a:ext cx="11070722" cy="9995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408"/>
              </a:lnSpc>
            </a:pPr>
            <a:r>
              <a:rPr lang="en-US" b="true" sz="5898">
                <a:solidFill>
                  <a:srgbClr val="63FD3C"/>
                </a:solidFill>
                <a:latin typeface="Horizon"/>
                <a:ea typeface="Horizon"/>
                <a:cs typeface="Horizon"/>
                <a:sym typeface="Horizon"/>
              </a:rPr>
              <a:t>Objectives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28700" y="3030410"/>
            <a:ext cx="12298379" cy="650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92229" indent="-296115" lvl="1">
              <a:lnSpc>
                <a:spcPts val="4334"/>
              </a:lnSpc>
              <a:buFont typeface="Arial"/>
              <a:buChar char="•"/>
            </a:pPr>
            <a:r>
              <a:rPr lang="en-US" sz="2743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Promote research and analysis skills</a:t>
            </a:r>
          </a:p>
          <a:p>
            <a:pPr algn="l">
              <a:lnSpc>
                <a:spcPts val="4334"/>
              </a:lnSpc>
            </a:pPr>
          </a:p>
          <a:p>
            <a:pPr algn="l" marL="592229" indent="-296115" lvl="1">
              <a:lnSpc>
                <a:spcPts val="4334"/>
              </a:lnSpc>
              <a:buFont typeface="Arial"/>
              <a:buChar char="•"/>
            </a:pPr>
            <a:r>
              <a:rPr lang="en-US" sz="2743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Encourage independent thinking and sto</a:t>
            </a:r>
            <a:r>
              <a:rPr lang="en-US" sz="2743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rytelling</a:t>
            </a:r>
          </a:p>
          <a:p>
            <a:pPr algn="l">
              <a:lnSpc>
                <a:spcPts val="4334"/>
              </a:lnSpc>
            </a:pPr>
          </a:p>
          <a:p>
            <a:pPr algn="l" marL="592229" indent="-296115" lvl="1">
              <a:lnSpc>
                <a:spcPts val="4334"/>
              </a:lnSpc>
              <a:buFont typeface="Arial"/>
              <a:buChar char="•"/>
            </a:pPr>
            <a:r>
              <a:rPr lang="en-US" sz="2743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Showcase innovative ideas and projects</a:t>
            </a:r>
          </a:p>
          <a:p>
            <a:pPr algn="l">
              <a:lnSpc>
                <a:spcPts val="4334"/>
              </a:lnSpc>
            </a:pPr>
          </a:p>
          <a:p>
            <a:pPr algn="l" marL="592229" indent="-296115" lvl="1">
              <a:lnSpc>
                <a:spcPts val="4334"/>
              </a:lnSpc>
              <a:buFont typeface="Arial"/>
              <a:buChar char="•"/>
            </a:pPr>
            <a:r>
              <a:rPr lang="en-US" sz="2743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Boost confidence in public speaking</a:t>
            </a:r>
          </a:p>
          <a:p>
            <a:pPr algn="l">
              <a:lnSpc>
                <a:spcPts val="4334"/>
              </a:lnSpc>
            </a:pPr>
          </a:p>
          <a:p>
            <a:pPr algn="l" marL="592229" indent="-296115" lvl="1">
              <a:lnSpc>
                <a:spcPts val="4334"/>
              </a:lnSpc>
              <a:buFont typeface="Arial"/>
              <a:buChar char="•"/>
            </a:pPr>
            <a:r>
              <a:rPr lang="en-US" sz="2743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Foster a culture of knowledge-sharing</a:t>
            </a:r>
          </a:p>
          <a:p>
            <a:pPr algn="l">
              <a:lnSpc>
                <a:spcPts val="4492"/>
              </a:lnSpc>
            </a:pPr>
          </a:p>
          <a:p>
            <a:pPr algn="l" marL="592229" indent="-296115" lvl="1">
              <a:lnSpc>
                <a:spcPts val="4334"/>
              </a:lnSpc>
              <a:buFont typeface="Arial"/>
              <a:buChar char="•"/>
            </a:pPr>
            <a:r>
              <a:rPr lang="en-US" sz="2743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Connect with academic leaders for feedback</a:t>
            </a:r>
          </a:p>
          <a:p>
            <a:pPr algn="l">
              <a:lnSpc>
                <a:spcPts val="4334"/>
              </a:lnSpc>
            </a:pP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4176" r="-23713" b="-19537"/>
            </a:stretch>
          </a:blipFill>
        </p:spPr>
      </p:sp>
      <p:sp>
        <p:nvSpPr>
          <p:cNvPr name="AutoShape 3" id="3"/>
          <p:cNvSpPr/>
          <p:nvPr/>
        </p:nvSpPr>
        <p:spPr>
          <a:xfrm>
            <a:off x="1477790" y="9239250"/>
            <a:ext cx="15723700" cy="0"/>
          </a:xfrm>
          <a:prstGeom prst="line">
            <a:avLst/>
          </a:prstGeom>
          <a:ln cap="flat" w="9525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4" id="4"/>
          <p:cNvGrpSpPr/>
          <p:nvPr/>
        </p:nvGrpSpPr>
        <p:grpSpPr>
          <a:xfrm rot="0">
            <a:off x="1419655" y="6893391"/>
            <a:ext cx="4163514" cy="1309650"/>
            <a:chOff x="0" y="0"/>
            <a:chExt cx="1061029" cy="333751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061029" cy="333751"/>
            </a:xfrm>
            <a:custGeom>
              <a:avLst/>
              <a:gdLst/>
              <a:ahLst/>
              <a:cxnLst/>
              <a:rect r="r" b="b" t="t" l="l"/>
              <a:pathLst>
                <a:path h="333751" w="1061029">
                  <a:moveTo>
                    <a:pt x="59503" y="0"/>
                  </a:moveTo>
                  <a:lnTo>
                    <a:pt x="1001526" y="0"/>
                  </a:lnTo>
                  <a:cubicBezTo>
                    <a:pt x="1034388" y="0"/>
                    <a:pt x="1061029" y="26640"/>
                    <a:pt x="1061029" y="59503"/>
                  </a:cubicBezTo>
                  <a:lnTo>
                    <a:pt x="1061029" y="274248"/>
                  </a:lnTo>
                  <a:cubicBezTo>
                    <a:pt x="1061029" y="290029"/>
                    <a:pt x="1054760" y="305164"/>
                    <a:pt x="1043601" y="316323"/>
                  </a:cubicBezTo>
                  <a:cubicBezTo>
                    <a:pt x="1032442" y="327482"/>
                    <a:pt x="1017307" y="333751"/>
                    <a:pt x="1001526" y="333751"/>
                  </a:cubicBezTo>
                  <a:lnTo>
                    <a:pt x="59503" y="333751"/>
                  </a:lnTo>
                  <a:cubicBezTo>
                    <a:pt x="43722" y="333751"/>
                    <a:pt x="28587" y="327482"/>
                    <a:pt x="17428" y="316323"/>
                  </a:cubicBezTo>
                  <a:cubicBezTo>
                    <a:pt x="6269" y="305164"/>
                    <a:pt x="0" y="290029"/>
                    <a:pt x="0" y="274248"/>
                  </a:cubicBezTo>
                  <a:lnTo>
                    <a:pt x="0" y="59503"/>
                  </a:lnTo>
                  <a:cubicBezTo>
                    <a:pt x="0" y="43722"/>
                    <a:pt x="6269" y="28587"/>
                    <a:pt x="17428" y="17428"/>
                  </a:cubicBezTo>
                  <a:cubicBezTo>
                    <a:pt x="28587" y="6269"/>
                    <a:pt x="43722" y="0"/>
                    <a:pt x="59503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rnd">
              <a:solidFill>
                <a:srgbClr val="FFFFFF"/>
              </a:solidFill>
              <a:prstDash val="solid"/>
              <a:round/>
            </a:ln>
          </p:spPr>
        </p:sp>
        <p:sp>
          <p:nvSpPr>
            <p:cNvPr name="TextBox 6" id="6"/>
            <p:cNvSpPr txBox="true"/>
            <p:nvPr/>
          </p:nvSpPr>
          <p:spPr>
            <a:xfrm>
              <a:off x="0" y="-276225"/>
              <a:ext cx="1061029" cy="60997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5346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7823672" y="4837734"/>
            <a:ext cx="4001126" cy="1305704"/>
            <a:chOff x="0" y="0"/>
            <a:chExt cx="1019646" cy="33274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019646" cy="332745"/>
            </a:xfrm>
            <a:custGeom>
              <a:avLst/>
              <a:gdLst/>
              <a:ahLst/>
              <a:cxnLst/>
              <a:rect r="r" b="b" t="t" l="l"/>
              <a:pathLst>
                <a:path h="332745" w="1019646">
                  <a:moveTo>
                    <a:pt x="61918" y="0"/>
                  </a:moveTo>
                  <a:lnTo>
                    <a:pt x="957728" y="0"/>
                  </a:lnTo>
                  <a:cubicBezTo>
                    <a:pt x="974150" y="0"/>
                    <a:pt x="989899" y="6523"/>
                    <a:pt x="1001510" y="18135"/>
                  </a:cubicBezTo>
                  <a:cubicBezTo>
                    <a:pt x="1013122" y="29747"/>
                    <a:pt x="1019646" y="45496"/>
                    <a:pt x="1019646" y="61918"/>
                  </a:cubicBezTo>
                  <a:lnTo>
                    <a:pt x="1019646" y="270827"/>
                  </a:lnTo>
                  <a:cubicBezTo>
                    <a:pt x="1019646" y="287249"/>
                    <a:pt x="1013122" y="302998"/>
                    <a:pt x="1001510" y="314610"/>
                  </a:cubicBezTo>
                  <a:cubicBezTo>
                    <a:pt x="989899" y="326222"/>
                    <a:pt x="974150" y="332745"/>
                    <a:pt x="957728" y="332745"/>
                  </a:cubicBezTo>
                  <a:lnTo>
                    <a:pt x="61918" y="332745"/>
                  </a:lnTo>
                  <a:cubicBezTo>
                    <a:pt x="45496" y="332745"/>
                    <a:pt x="29747" y="326222"/>
                    <a:pt x="18135" y="314610"/>
                  </a:cubicBezTo>
                  <a:cubicBezTo>
                    <a:pt x="6523" y="302998"/>
                    <a:pt x="0" y="287249"/>
                    <a:pt x="0" y="270827"/>
                  </a:cubicBezTo>
                  <a:lnTo>
                    <a:pt x="0" y="61918"/>
                  </a:lnTo>
                  <a:cubicBezTo>
                    <a:pt x="0" y="45496"/>
                    <a:pt x="6523" y="29747"/>
                    <a:pt x="18135" y="18135"/>
                  </a:cubicBezTo>
                  <a:cubicBezTo>
                    <a:pt x="29747" y="6523"/>
                    <a:pt x="45496" y="0"/>
                    <a:pt x="61918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rnd">
              <a:solidFill>
                <a:srgbClr val="FFFFFF"/>
              </a:solidFill>
              <a:prstDash val="solid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276225"/>
              <a:ext cx="1019646" cy="60897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5346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7774491" y="6819712"/>
            <a:ext cx="4050307" cy="1307860"/>
            <a:chOff x="0" y="0"/>
            <a:chExt cx="1032179" cy="333295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032179" cy="333295"/>
            </a:xfrm>
            <a:custGeom>
              <a:avLst/>
              <a:gdLst/>
              <a:ahLst/>
              <a:cxnLst/>
              <a:rect r="r" b="b" t="t" l="l"/>
              <a:pathLst>
                <a:path h="333295" w="1032179">
                  <a:moveTo>
                    <a:pt x="61166" y="0"/>
                  </a:moveTo>
                  <a:lnTo>
                    <a:pt x="971013" y="0"/>
                  </a:lnTo>
                  <a:cubicBezTo>
                    <a:pt x="987235" y="0"/>
                    <a:pt x="1002793" y="6444"/>
                    <a:pt x="1014264" y="17915"/>
                  </a:cubicBezTo>
                  <a:cubicBezTo>
                    <a:pt x="1025735" y="29386"/>
                    <a:pt x="1032179" y="44944"/>
                    <a:pt x="1032179" y="61166"/>
                  </a:cubicBezTo>
                  <a:lnTo>
                    <a:pt x="1032179" y="272129"/>
                  </a:lnTo>
                  <a:cubicBezTo>
                    <a:pt x="1032179" y="288351"/>
                    <a:pt x="1025735" y="303909"/>
                    <a:pt x="1014264" y="315380"/>
                  </a:cubicBezTo>
                  <a:cubicBezTo>
                    <a:pt x="1002793" y="326850"/>
                    <a:pt x="987235" y="333295"/>
                    <a:pt x="971013" y="333295"/>
                  </a:cubicBezTo>
                  <a:lnTo>
                    <a:pt x="61166" y="333295"/>
                  </a:lnTo>
                  <a:cubicBezTo>
                    <a:pt x="44944" y="333295"/>
                    <a:pt x="29386" y="326850"/>
                    <a:pt x="17915" y="315380"/>
                  </a:cubicBezTo>
                  <a:cubicBezTo>
                    <a:pt x="6444" y="303909"/>
                    <a:pt x="0" y="288351"/>
                    <a:pt x="0" y="272129"/>
                  </a:cubicBezTo>
                  <a:lnTo>
                    <a:pt x="0" y="61166"/>
                  </a:lnTo>
                  <a:cubicBezTo>
                    <a:pt x="0" y="44944"/>
                    <a:pt x="6444" y="29386"/>
                    <a:pt x="17915" y="17915"/>
                  </a:cubicBezTo>
                  <a:cubicBezTo>
                    <a:pt x="29386" y="6444"/>
                    <a:pt x="44944" y="0"/>
                    <a:pt x="61166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rnd">
              <a:solidFill>
                <a:srgbClr val="FFFFFF"/>
              </a:solidFill>
              <a:prstDash val="solid"/>
              <a:round/>
            </a:ln>
          </p:spPr>
        </p:sp>
        <p:sp>
          <p:nvSpPr>
            <p:cNvPr name="TextBox 12" id="12"/>
            <p:cNvSpPr txBox="true"/>
            <p:nvPr/>
          </p:nvSpPr>
          <p:spPr>
            <a:xfrm>
              <a:off x="0" y="-276225"/>
              <a:ext cx="1032179" cy="60952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5346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3" id="13"/>
          <p:cNvSpPr/>
          <p:nvPr/>
        </p:nvSpPr>
        <p:spPr>
          <a:xfrm flipH="false" flipV="false" rot="-2477110">
            <a:off x="13806112" y="-40233"/>
            <a:ext cx="4674443" cy="3979120"/>
          </a:xfrm>
          <a:custGeom>
            <a:avLst/>
            <a:gdLst/>
            <a:ahLst/>
            <a:cxnLst/>
            <a:rect r="r" b="b" t="t" l="l"/>
            <a:pathLst>
              <a:path h="3979120" w="4674443">
                <a:moveTo>
                  <a:pt x="0" y="0"/>
                </a:moveTo>
                <a:lnTo>
                  <a:pt x="4674444" y="0"/>
                </a:lnTo>
                <a:lnTo>
                  <a:pt x="4674444" y="3979120"/>
                </a:lnTo>
                <a:lnTo>
                  <a:pt x="0" y="397912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1477790" y="1361830"/>
            <a:ext cx="11607295" cy="8369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220"/>
              </a:lnSpc>
            </a:pPr>
            <a:r>
              <a:rPr lang="en-US" b="true" sz="4952">
                <a:solidFill>
                  <a:srgbClr val="FFFFFF"/>
                </a:solidFill>
                <a:latin typeface="Horizon"/>
                <a:ea typeface="Horizon"/>
                <a:cs typeface="Horizon"/>
                <a:sym typeface="Horizon"/>
              </a:rPr>
              <a:t>Topics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760377" y="7102965"/>
            <a:ext cx="3677478" cy="13219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23"/>
              </a:lnSpc>
            </a:pPr>
            <a:r>
              <a:rPr lang="en-US" b="true" sz="2109">
                <a:solidFill>
                  <a:srgbClr val="63FD3C"/>
                </a:solidFill>
                <a:latin typeface="Horizon"/>
                <a:ea typeface="Horizon"/>
                <a:cs typeface="Horizon"/>
                <a:sym typeface="Horizon"/>
              </a:rPr>
              <a:t>Ending Plastic Pollution Globally</a:t>
            </a:r>
          </a:p>
          <a:p>
            <a:pPr algn="ctr">
              <a:lnSpc>
                <a:spcPts val="2623"/>
              </a:lnSpc>
            </a:pPr>
          </a:p>
        </p:txBody>
      </p:sp>
      <p:sp>
        <p:nvSpPr>
          <p:cNvPr name="TextBox 16" id="16"/>
          <p:cNvSpPr txBox="true"/>
          <p:nvPr/>
        </p:nvSpPr>
        <p:spPr>
          <a:xfrm rot="0">
            <a:off x="7931807" y="6942289"/>
            <a:ext cx="3784856" cy="10246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23"/>
              </a:lnSpc>
            </a:pPr>
            <a:r>
              <a:rPr lang="en-US" b="true" sz="2109">
                <a:solidFill>
                  <a:srgbClr val="63FD3C"/>
                </a:solidFill>
                <a:latin typeface="Horizon"/>
                <a:ea typeface="Horizon"/>
                <a:cs typeface="Horizon"/>
                <a:sym typeface="Horizon"/>
              </a:rPr>
              <a:t>3D-Printed Architecture &amp; Construction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7971753" y="4948367"/>
            <a:ext cx="3655784" cy="10246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23"/>
              </a:lnSpc>
            </a:pPr>
            <a:r>
              <a:rPr lang="en-US" b="true" sz="2109">
                <a:solidFill>
                  <a:srgbClr val="63FD3C"/>
                </a:solidFill>
                <a:latin typeface="Horizon"/>
                <a:ea typeface="Horizon"/>
                <a:cs typeface="Horizon"/>
                <a:sym typeface="Horizon"/>
              </a:rPr>
              <a:t>Smart Wearables &amp; Bio-Monitoring</a:t>
            </a:r>
          </a:p>
        </p:txBody>
      </p:sp>
      <p:grpSp>
        <p:nvGrpSpPr>
          <p:cNvPr name="Group 18" id="18"/>
          <p:cNvGrpSpPr/>
          <p:nvPr/>
        </p:nvGrpSpPr>
        <p:grpSpPr>
          <a:xfrm rot="0">
            <a:off x="1477790" y="2631154"/>
            <a:ext cx="4105378" cy="1458725"/>
            <a:chOff x="0" y="0"/>
            <a:chExt cx="1046213" cy="371741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046213" cy="371741"/>
            </a:xfrm>
            <a:custGeom>
              <a:avLst/>
              <a:gdLst/>
              <a:ahLst/>
              <a:cxnLst/>
              <a:rect r="r" b="b" t="t" l="l"/>
              <a:pathLst>
                <a:path h="371741" w="1046213">
                  <a:moveTo>
                    <a:pt x="60346" y="0"/>
                  </a:moveTo>
                  <a:lnTo>
                    <a:pt x="985868" y="0"/>
                  </a:lnTo>
                  <a:cubicBezTo>
                    <a:pt x="1001872" y="0"/>
                    <a:pt x="1017222" y="6358"/>
                    <a:pt x="1028539" y="17675"/>
                  </a:cubicBezTo>
                  <a:cubicBezTo>
                    <a:pt x="1039856" y="28992"/>
                    <a:pt x="1046213" y="44341"/>
                    <a:pt x="1046213" y="60346"/>
                  </a:cubicBezTo>
                  <a:lnTo>
                    <a:pt x="1046213" y="311395"/>
                  </a:lnTo>
                  <a:cubicBezTo>
                    <a:pt x="1046213" y="327400"/>
                    <a:pt x="1039856" y="342749"/>
                    <a:pt x="1028539" y="354066"/>
                  </a:cubicBezTo>
                  <a:cubicBezTo>
                    <a:pt x="1017222" y="365383"/>
                    <a:pt x="1001872" y="371741"/>
                    <a:pt x="985868" y="371741"/>
                  </a:cubicBezTo>
                  <a:lnTo>
                    <a:pt x="60346" y="371741"/>
                  </a:lnTo>
                  <a:cubicBezTo>
                    <a:pt x="44341" y="371741"/>
                    <a:pt x="28992" y="365383"/>
                    <a:pt x="17675" y="354066"/>
                  </a:cubicBezTo>
                  <a:cubicBezTo>
                    <a:pt x="6358" y="342749"/>
                    <a:pt x="0" y="327400"/>
                    <a:pt x="0" y="311395"/>
                  </a:cubicBezTo>
                  <a:lnTo>
                    <a:pt x="0" y="60346"/>
                  </a:lnTo>
                  <a:cubicBezTo>
                    <a:pt x="0" y="44341"/>
                    <a:pt x="6358" y="28992"/>
                    <a:pt x="17675" y="17675"/>
                  </a:cubicBezTo>
                  <a:cubicBezTo>
                    <a:pt x="28992" y="6358"/>
                    <a:pt x="44341" y="0"/>
                    <a:pt x="60346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rnd">
              <a:solidFill>
                <a:srgbClr val="FFFFFF"/>
              </a:solidFill>
              <a:prstDash val="solid"/>
              <a:round/>
            </a:ln>
          </p:spPr>
        </p:sp>
        <p:sp>
          <p:nvSpPr>
            <p:cNvPr name="TextBox 20" id="20"/>
            <p:cNvSpPr txBox="true"/>
            <p:nvPr/>
          </p:nvSpPr>
          <p:spPr>
            <a:xfrm>
              <a:off x="0" y="-276225"/>
              <a:ext cx="1046213" cy="64796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5346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7823672" y="2631154"/>
            <a:ext cx="4001126" cy="1281444"/>
            <a:chOff x="0" y="0"/>
            <a:chExt cx="1019646" cy="326563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1019646" cy="326563"/>
            </a:xfrm>
            <a:custGeom>
              <a:avLst/>
              <a:gdLst/>
              <a:ahLst/>
              <a:cxnLst/>
              <a:rect r="r" b="b" t="t" l="l"/>
              <a:pathLst>
                <a:path h="326563" w="1019646">
                  <a:moveTo>
                    <a:pt x="61918" y="0"/>
                  </a:moveTo>
                  <a:lnTo>
                    <a:pt x="957728" y="0"/>
                  </a:lnTo>
                  <a:cubicBezTo>
                    <a:pt x="974150" y="0"/>
                    <a:pt x="989899" y="6523"/>
                    <a:pt x="1001510" y="18135"/>
                  </a:cubicBezTo>
                  <a:cubicBezTo>
                    <a:pt x="1013122" y="29747"/>
                    <a:pt x="1019646" y="45496"/>
                    <a:pt x="1019646" y="61918"/>
                  </a:cubicBezTo>
                  <a:lnTo>
                    <a:pt x="1019646" y="264645"/>
                  </a:lnTo>
                  <a:cubicBezTo>
                    <a:pt x="1019646" y="281067"/>
                    <a:pt x="1013122" y="296816"/>
                    <a:pt x="1001510" y="308428"/>
                  </a:cubicBezTo>
                  <a:cubicBezTo>
                    <a:pt x="989899" y="320039"/>
                    <a:pt x="974150" y="326563"/>
                    <a:pt x="957728" y="326563"/>
                  </a:cubicBezTo>
                  <a:lnTo>
                    <a:pt x="61918" y="326563"/>
                  </a:lnTo>
                  <a:cubicBezTo>
                    <a:pt x="45496" y="326563"/>
                    <a:pt x="29747" y="320039"/>
                    <a:pt x="18135" y="308428"/>
                  </a:cubicBezTo>
                  <a:cubicBezTo>
                    <a:pt x="6523" y="296816"/>
                    <a:pt x="0" y="281067"/>
                    <a:pt x="0" y="264645"/>
                  </a:cubicBezTo>
                  <a:lnTo>
                    <a:pt x="0" y="61918"/>
                  </a:lnTo>
                  <a:cubicBezTo>
                    <a:pt x="0" y="45496"/>
                    <a:pt x="6523" y="29747"/>
                    <a:pt x="18135" y="18135"/>
                  </a:cubicBezTo>
                  <a:cubicBezTo>
                    <a:pt x="29747" y="6523"/>
                    <a:pt x="45496" y="0"/>
                    <a:pt x="61918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rnd">
              <a:solidFill>
                <a:srgbClr val="FFFFFF"/>
              </a:solidFill>
              <a:prstDash val="solid"/>
              <a:round/>
            </a:ln>
          </p:spPr>
        </p:sp>
        <p:sp>
          <p:nvSpPr>
            <p:cNvPr name="TextBox 23" id="23"/>
            <p:cNvSpPr txBox="true"/>
            <p:nvPr/>
          </p:nvSpPr>
          <p:spPr>
            <a:xfrm>
              <a:off x="0" y="-276225"/>
              <a:ext cx="1019646" cy="60278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5346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4" id="24"/>
          <p:cNvGrpSpPr/>
          <p:nvPr/>
        </p:nvGrpSpPr>
        <p:grpSpPr>
          <a:xfrm rot="0">
            <a:off x="1483680" y="4766154"/>
            <a:ext cx="4099488" cy="1377283"/>
            <a:chOff x="0" y="0"/>
            <a:chExt cx="1044712" cy="350986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1044712" cy="350986"/>
            </a:xfrm>
            <a:custGeom>
              <a:avLst/>
              <a:gdLst/>
              <a:ahLst/>
              <a:cxnLst/>
              <a:rect r="r" b="b" t="t" l="l"/>
              <a:pathLst>
                <a:path h="350986" w="1044712">
                  <a:moveTo>
                    <a:pt x="60432" y="0"/>
                  </a:moveTo>
                  <a:lnTo>
                    <a:pt x="984280" y="0"/>
                  </a:lnTo>
                  <a:cubicBezTo>
                    <a:pt x="1000308" y="0"/>
                    <a:pt x="1015679" y="6367"/>
                    <a:pt x="1027012" y="17700"/>
                  </a:cubicBezTo>
                  <a:cubicBezTo>
                    <a:pt x="1038345" y="29033"/>
                    <a:pt x="1044712" y="44405"/>
                    <a:pt x="1044712" y="60432"/>
                  </a:cubicBezTo>
                  <a:lnTo>
                    <a:pt x="1044712" y="290554"/>
                  </a:lnTo>
                  <a:cubicBezTo>
                    <a:pt x="1044712" y="306582"/>
                    <a:pt x="1038345" y="321953"/>
                    <a:pt x="1027012" y="333286"/>
                  </a:cubicBezTo>
                  <a:cubicBezTo>
                    <a:pt x="1015679" y="344619"/>
                    <a:pt x="1000308" y="350986"/>
                    <a:pt x="984280" y="350986"/>
                  </a:cubicBezTo>
                  <a:lnTo>
                    <a:pt x="60432" y="350986"/>
                  </a:lnTo>
                  <a:cubicBezTo>
                    <a:pt x="44405" y="350986"/>
                    <a:pt x="29033" y="344619"/>
                    <a:pt x="17700" y="333286"/>
                  </a:cubicBezTo>
                  <a:cubicBezTo>
                    <a:pt x="6367" y="321953"/>
                    <a:pt x="0" y="306582"/>
                    <a:pt x="0" y="290554"/>
                  </a:cubicBezTo>
                  <a:lnTo>
                    <a:pt x="0" y="60432"/>
                  </a:lnTo>
                  <a:cubicBezTo>
                    <a:pt x="0" y="44405"/>
                    <a:pt x="6367" y="29033"/>
                    <a:pt x="17700" y="17700"/>
                  </a:cubicBezTo>
                  <a:cubicBezTo>
                    <a:pt x="29033" y="6367"/>
                    <a:pt x="44405" y="0"/>
                    <a:pt x="60432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rnd">
              <a:solidFill>
                <a:srgbClr val="FFFFFF"/>
              </a:solidFill>
              <a:prstDash val="solid"/>
              <a:round/>
            </a:ln>
          </p:spPr>
        </p:sp>
        <p:sp>
          <p:nvSpPr>
            <p:cNvPr name="TextBox 26" id="26"/>
            <p:cNvSpPr txBox="true"/>
            <p:nvPr/>
          </p:nvSpPr>
          <p:spPr>
            <a:xfrm>
              <a:off x="0" y="-276225"/>
              <a:ext cx="1044712" cy="62721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5346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27" id="27"/>
          <p:cNvSpPr txBox="true"/>
          <p:nvPr/>
        </p:nvSpPr>
        <p:spPr>
          <a:xfrm rot="0">
            <a:off x="1760377" y="2674289"/>
            <a:ext cx="3151632" cy="13573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23"/>
              </a:lnSpc>
            </a:pPr>
            <a:r>
              <a:rPr lang="en-US" b="true" sz="2109">
                <a:solidFill>
                  <a:srgbClr val="63FD3C"/>
                </a:solidFill>
                <a:latin typeface="Horizon"/>
                <a:ea typeface="Horizon"/>
                <a:cs typeface="Horizon"/>
                <a:sym typeface="Horizon"/>
              </a:rPr>
              <a:t>AI-Powered Personal Health Assistants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1628993" y="4960282"/>
            <a:ext cx="3808863" cy="10246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23"/>
              </a:lnSpc>
            </a:pPr>
            <a:r>
              <a:rPr lang="en-US" b="true" sz="2109">
                <a:solidFill>
                  <a:srgbClr val="63FD3C"/>
                </a:solidFill>
                <a:latin typeface="Horizon"/>
                <a:ea typeface="Horizon"/>
                <a:cs typeface="Horizon"/>
                <a:sym typeface="Horizon"/>
              </a:rPr>
              <a:t>Next-Gen Sustainable Energy Systems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8169014" y="2732508"/>
            <a:ext cx="3142392" cy="10246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23"/>
              </a:lnSpc>
            </a:pPr>
            <a:r>
              <a:rPr lang="en-US" b="true" sz="2109">
                <a:solidFill>
                  <a:srgbClr val="63FD3C"/>
                </a:solidFill>
                <a:latin typeface="Horizon"/>
                <a:ea typeface="Horizon"/>
                <a:cs typeface="Horizon"/>
                <a:sym typeface="Horizon"/>
              </a:rPr>
              <a:t>Brain-Computer Interfaces 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22" r="0" b="-922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336336" y="8007058"/>
            <a:ext cx="9312136" cy="8229600"/>
          </a:xfrm>
          <a:custGeom>
            <a:avLst/>
            <a:gdLst/>
            <a:ahLst/>
            <a:cxnLst/>
            <a:rect r="r" b="b" t="t" l="l"/>
            <a:pathLst>
              <a:path h="8229600" w="9312136">
                <a:moveTo>
                  <a:pt x="0" y="0"/>
                </a:moveTo>
                <a:lnTo>
                  <a:pt x="9312135" y="0"/>
                </a:lnTo>
                <a:lnTo>
                  <a:pt x="931213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6432785" y="1983757"/>
            <a:ext cx="5088286" cy="2778465"/>
            <a:chOff x="0" y="0"/>
            <a:chExt cx="1340125" cy="731777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340125" cy="731777"/>
            </a:xfrm>
            <a:custGeom>
              <a:avLst/>
              <a:gdLst/>
              <a:ahLst/>
              <a:cxnLst/>
              <a:rect r="r" b="b" t="t" l="l"/>
              <a:pathLst>
                <a:path h="731777" w="1340125">
                  <a:moveTo>
                    <a:pt x="0" y="0"/>
                  </a:moveTo>
                  <a:lnTo>
                    <a:pt x="1340125" y="0"/>
                  </a:lnTo>
                  <a:lnTo>
                    <a:pt x="1340125" y="731777"/>
                  </a:lnTo>
                  <a:lnTo>
                    <a:pt x="0" y="731777"/>
                  </a:lnTo>
                  <a:close/>
                </a:path>
              </a:pathLst>
            </a:custGeom>
            <a:solidFill>
              <a:srgbClr val="E5E0DF">
                <a:alpha val="47843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name="TextBox 6" id="6"/>
            <p:cNvSpPr txBox="true"/>
            <p:nvPr/>
          </p:nvSpPr>
          <p:spPr>
            <a:xfrm>
              <a:off x="0" y="-57150"/>
              <a:ext cx="1340125" cy="78892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10"/>
                </a:lnSpc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803986" y="1972060"/>
            <a:ext cx="5088286" cy="2790162"/>
            <a:chOff x="0" y="0"/>
            <a:chExt cx="1340125" cy="734857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340125" cy="734857"/>
            </a:xfrm>
            <a:custGeom>
              <a:avLst/>
              <a:gdLst/>
              <a:ahLst/>
              <a:cxnLst/>
              <a:rect r="r" b="b" t="t" l="l"/>
              <a:pathLst>
                <a:path h="734857" w="1340125">
                  <a:moveTo>
                    <a:pt x="0" y="0"/>
                  </a:moveTo>
                  <a:lnTo>
                    <a:pt x="1340125" y="0"/>
                  </a:lnTo>
                  <a:lnTo>
                    <a:pt x="1340125" y="734857"/>
                  </a:lnTo>
                  <a:lnTo>
                    <a:pt x="0" y="734857"/>
                  </a:lnTo>
                  <a:close/>
                </a:path>
              </a:pathLst>
            </a:custGeom>
            <a:solidFill>
              <a:srgbClr val="E5E0DF">
                <a:alpha val="41961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57150"/>
              <a:ext cx="1340125" cy="79200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10"/>
                </a:lnSpc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12059327" y="1983757"/>
            <a:ext cx="5088286" cy="2778465"/>
            <a:chOff x="0" y="0"/>
            <a:chExt cx="1340125" cy="731777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340125" cy="731777"/>
            </a:xfrm>
            <a:custGeom>
              <a:avLst/>
              <a:gdLst/>
              <a:ahLst/>
              <a:cxnLst/>
              <a:rect r="r" b="b" t="t" l="l"/>
              <a:pathLst>
                <a:path h="731777" w="1340125">
                  <a:moveTo>
                    <a:pt x="0" y="0"/>
                  </a:moveTo>
                  <a:lnTo>
                    <a:pt x="1340125" y="0"/>
                  </a:lnTo>
                  <a:lnTo>
                    <a:pt x="1340125" y="731777"/>
                  </a:lnTo>
                  <a:lnTo>
                    <a:pt x="0" y="731777"/>
                  </a:lnTo>
                  <a:close/>
                </a:path>
              </a:pathLst>
            </a:custGeom>
            <a:solidFill>
              <a:srgbClr val="E5E0DF">
                <a:alpha val="42745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name="TextBox 12" id="12"/>
            <p:cNvSpPr txBox="true"/>
            <p:nvPr/>
          </p:nvSpPr>
          <p:spPr>
            <a:xfrm>
              <a:off x="0" y="-57150"/>
              <a:ext cx="1340125" cy="78892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10"/>
                </a:lnSpc>
              </a:pPr>
            </a:p>
          </p:txBody>
        </p:sp>
      </p:grpSp>
      <p:sp>
        <p:nvSpPr>
          <p:cNvPr name="TextBox 13" id="13"/>
          <p:cNvSpPr txBox="true"/>
          <p:nvPr/>
        </p:nvSpPr>
        <p:spPr>
          <a:xfrm rot="0">
            <a:off x="1224865" y="981075"/>
            <a:ext cx="14735054" cy="6624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04"/>
              </a:lnSpc>
            </a:pPr>
            <a:r>
              <a:rPr lang="en-US" sz="4037">
                <a:solidFill>
                  <a:srgbClr val="63FD3C"/>
                </a:solidFill>
                <a:latin typeface="Horizon"/>
                <a:ea typeface="Horizon"/>
                <a:cs typeface="Horizon"/>
                <a:sym typeface="Horizon"/>
              </a:rPr>
              <a:t>PRESENTATION RULES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305762" y="2429682"/>
            <a:ext cx="3898297" cy="4270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35"/>
              </a:lnSpc>
              <a:spcBef>
                <a:spcPct val="0"/>
              </a:spcBef>
            </a:pPr>
            <a:r>
              <a:rPr lang="en-US" b="true" sz="2311" spc="4">
                <a:solidFill>
                  <a:srgbClr val="63FD3C"/>
                </a:solidFill>
                <a:latin typeface="Horizon"/>
                <a:ea typeface="Horizon"/>
                <a:cs typeface="Horizon"/>
                <a:sym typeface="Horizon"/>
              </a:rPr>
              <a:t>Topic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6996636" y="2429682"/>
            <a:ext cx="3836406" cy="4270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35"/>
              </a:lnSpc>
              <a:spcBef>
                <a:spcPct val="0"/>
              </a:spcBef>
            </a:pPr>
            <a:r>
              <a:rPr lang="en-US" b="true" sz="2311" spc="4">
                <a:solidFill>
                  <a:srgbClr val="63FD3C"/>
                </a:solidFill>
                <a:latin typeface="Horizon"/>
                <a:ea typeface="Horizon"/>
                <a:cs typeface="Horizon"/>
                <a:sym typeface="Horizon"/>
              </a:rPr>
              <a:t>Time Limit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2623178" y="2429682"/>
            <a:ext cx="3836406" cy="4270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35"/>
              </a:lnSpc>
              <a:spcBef>
                <a:spcPct val="0"/>
              </a:spcBef>
            </a:pPr>
            <a:r>
              <a:rPr lang="en-US" b="true" sz="2311" spc="4">
                <a:solidFill>
                  <a:srgbClr val="63FD3C"/>
                </a:solidFill>
                <a:latin typeface="Horizon"/>
                <a:ea typeface="Horizon"/>
                <a:cs typeface="Horizon"/>
                <a:sym typeface="Horizon"/>
              </a:rPr>
              <a:t>Slide Limit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224865" y="3161450"/>
            <a:ext cx="4279297" cy="9297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804"/>
              </a:lnSpc>
            </a:pPr>
            <a:r>
              <a:rPr lang="en-US" sz="2334">
                <a:solidFill>
                  <a:srgbClr val="FFFFFF"/>
                </a:solidFill>
                <a:latin typeface="Garet Light"/>
                <a:ea typeface="Garet Light"/>
                <a:cs typeface="Garet Light"/>
                <a:sym typeface="Garet Light"/>
              </a:rPr>
              <a:t> Choose only from given th</a:t>
            </a:r>
            <a:r>
              <a:rPr lang="en-US" sz="2334">
                <a:solidFill>
                  <a:srgbClr val="FFFFFF"/>
                </a:solidFill>
                <a:latin typeface="Garet Light"/>
                <a:ea typeface="Garet Light"/>
                <a:cs typeface="Garet Light"/>
                <a:sym typeface="Garet Light"/>
              </a:rPr>
              <a:t>emes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6996636" y="3197223"/>
            <a:ext cx="4216347" cy="4943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93"/>
              </a:lnSpc>
            </a:pPr>
            <a:r>
              <a:rPr lang="en-US" sz="2634">
                <a:solidFill>
                  <a:srgbClr val="FFFFFF"/>
                </a:solidFill>
                <a:latin typeface="Garet Light"/>
                <a:ea typeface="Garet Light"/>
                <a:cs typeface="Garet Light"/>
                <a:sym typeface="Garet Light"/>
              </a:rPr>
              <a:t>8 mins + 2 mins Q&amp;A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2444996" y="3138282"/>
            <a:ext cx="4216347" cy="9529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67"/>
              </a:lnSpc>
            </a:pPr>
            <a:r>
              <a:rPr lang="en-US" sz="2434">
                <a:solidFill>
                  <a:srgbClr val="FFFFFF"/>
                </a:solidFill>
                <a:latin typeface="Garet Light"/>
                <a:ea typeface="Garet Light"/>
                <a:cs typeface="Garet Light"/>
                <a:sym typeface="Garet Light"/>
              </a:rPr>
              <a:t> Max 10 (excluding t</a:t>
            </a:r>
            <a:r>
              <a:rPr lang="en-US" sz="2434">
                <a:solidFill>
                  <a:srgbClr val="FFFFFF"/>
                </a:solidFill>
                <a:latin typeface="Garet Light"/>
                <a:ea typeface="Garet Light"/>
                <a:cs typeface="Garet Light"/>
                <a:sym typeface="Garet Light"/>
              </a:rPr>
              <a:t>itle &amp; thank you)</a:t>
            </a:r>
          </a:p>
        </p:txBody>
      </p:sp>
      <p:grpSp>
        <p:nvGrpSpPr>
          <p:cNvPr name="Group 20" id="20"/>
          <p:cNvGrpSpPr/>
          <p:nvPr/>
        </p:nvGrpSpPr>
        <p:grpSpPr>
          <a:xfrm rot="0">
            <a:off x="805114" y="5437436"/>
            <a:ext cx="5088286" cy="2790162"/>
            <a:chOff x="0" y="0"/>
            <a:chExt cx="1340125" cy="734857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1340125" cy="734857"/>
            </a:xfrm>
            <a:custGeom>
              <a:avLst/>
              <a:gdLst/>
              <a:ahLst/>
              <a:cxnLst/>
              <a:rect r="r" b="b" t="t" l="l"/>
              <a:pathLst>
                <a:path h="734857" w="1340125">
                  <a:moveTo>
                    <a:pt x="0" y="0"/>
                  </a:moveTo>
                  <a:lnTo>
                    <a:pt x="1340125" y="0"/>
                  </a:lnTo>
                  <a:lnTo>
                    <a:pt x="1340125" y="734857"/>
                  </a:lnTo>
                  <a:lnTo>
                    <a:pt x="0" y="734857"/>
                  </a:lnTo>
                  <a:close/>
                </a:path>
              </a:pathLst>
            </a:custGeom>
            <a:solidFill>
              <a:srgbClr val="E5E0DF">
                <a:alpha val="41961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name="TextBox 22" id="22"/>
            <p:cNvSpPr txBox="true"/>
            <p:nvPr/>
          </p:nvSpPr>
          <p:spPr>
            <a:xfrm>
              <a:off x="0" y="-57150"/>
              <a:ext cx="1340125" cy="79200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10"/>
                </a:lnSpc>
              </a:pP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12060455" y="5449133"/>
            <a:ext cx="5088286" cy="2778465"/>
            <a:chOff x="0" y="0"/>
            <a:chExt cx="1340125" cy="731777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1340125" cy="731777"/>
            </a:xfrm>
            <a:custGeom>
              <a:avLst/>
              <a:gdLst/>
              <a:ahLst/>
              <a:cxnLst/>
              <a:rect r="r" b="b" t="t" l="l"/>
              <a:pathLst>
                <a:path h="731777" w="1340125">
                  <a:moveTo>
                    <a:pt x="0" y="0"/>
                  </a:moveTo>
                  <a:lnTo>
                    <a:pt x="1340125" y="0"/>
                  </a:lnTo>
                  <a:lnTo>
                    <a:pt x="1340125" y="731777"/>
                  </a:lnTo>
                  <a:lnTo>
                    <a:pt x="0" y="731777"/>
                  </a:lnTo>
                  <a:close/>
                </a:path>
              </a:pathLst>
            </a:custGeom>
            <a:solidFill>
              <a:srgbClr val="E5E0DF">
                <a:alpha val="42745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name="TextBox 25" id="25"/>
            <p:cNvSpPr txBox="true"/>
            <p:nvPr/>
          </p:nvSpPr>
          <p:spPr>
            <a:xfrm>
              <a:off x="0" y="-57150"/>
              <a:ext cx="1340125" cy="78892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10"/>
                </a:lnSpc>
              </a:pPr>
            </a:p>
          </p:txBody>
        </p:sp>
      </p:grpSp>
      <p:sp>
        <p:nvSpPr>
          <p:cNvPr name="TextBox 26" id="26"/>
          <p:cNvSpPr txBox="true"/>
          <p:nvPr/>
        </p:nvSpPr>
        <p:spPr>
          <a:xfrm rot="0">
            <a:off x="1225994" y="6626826"/>
            <a:ext cx="4279297" cy="9297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804"/>
              </a:lnSpc>
            </a:pPr>
            <a:r>
              <a:rPr lang="en-US" sz="2334">
                <a:solidFill>
                  <a:srgbClr val="FFFFFF"/>
                </a:solidFill>
                <a:latin typeface="Garet Light"/>
                <a:ea typeface="Garet Light"/>
                <a:cs typeface="Garet Light"/>
                <a:sym typeface="Garet Light"/>
              </a:rPr>
              <a:t>No  AI-generated cont</a:t>
            </a:r>
            <a:r>
              <a:rPr lang="en-US" sz="2334">
                <a:solidFill>
                  <a:srgbClr val="FFFFFF"/>
                </a:solidFill>
                <a:latin typeface="Garet Light"/>
                <a:ea typeface="Garet Light"/>
                <a:cs typeface="Garet Light"/>
                <a:sym typeface="Garet Light"/>
              </a:rPr>
              <a:t>ent Like: Gamma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12446124" y="6603658"/>
            <a:ext cx="4216347" cy="4576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67"/>
              </a:lnSpc>
            </a:pPr>
            <a:r>
              <a:rPr lang="en-US" sz="2434">
                <a:solidFill>
                  <a:srgbClr val="FFFFFF"/>
                </a:solidFill>
                <a:latin typeface="Garet Light"/>
                <a:ea typeface="Garet Light"/>
                <a:cs typeface="Garet Light"/>
                <a:sym typeface="Garet Light"/>
              </a:rPr>
              <a:t>Engl</a:t>
            </a:r>
            <a:r>
              <a:rPr lang="en-US" sz="2434">
                <a:solidFill>
                  <a:srgbClr val="FFFFFF"/>
                </a:solidFill>
                <a:latin typeface="Garet Light"/>
                <a:ea typeface="Garet Light"/>
                <a:cs typeface="Garet Light"/>
                <a:sym typeface="Garet Light"/>
              </a:rPr>
              <a:t>ish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1224865" y="5824192"/>
            <a:ext cx="3898297" cy="4270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35"/>
              </a:lnSpc>
              <a:spcBef>
                <a:spcPct val="0"/>
              </a:spcBef>
            </a:pPr>
            <a:r>
              <a:rPr lang="en-US" b="true" sz="2311" spc="4">
                <a:solidFill>
                  <a:srgbClr val="63FD3C"/>
                </a:solidFill>
                <a:latin typeface="Horizon"/>
                <a:ea typeface="Horizon"/>
                <a:cs typeface="Horizon"/>
                <a:sym typeface="Horizon"/>
              </a:rPr>
              <a:t>Originality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12542281" y="5824192"/>
            <a:ext cx="3836406" cy="4270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35"/>
              </a:lnSpc>
              <a:spcBef>
                <a:spcPct val="0"/>
              </a:spcBef>
            </a:pPr>
            <a:r>
              <a:rPr lang="en-US" b="true" sz="2311" spc="4">
                <a:solidFill>
                  <a:srgbClr val="63FD3C"/>
                </a:solidFill>
                <a:latin typeface="Horizon"/>
                <a:ea typeface="Horizon"/>
                <a:cs typeface="Horizon"/>
                <a:sym typeface="Horizon"/>
              </a:rPr>
              <a:t>Language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4176" r="-23713" b="-19537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228822" y="2206951"/>
            <a:ext cx="4381825" cy="5054747"/>
            <a:chOff x="0" y="0"/>
            <a:chExt cx="1378358" cy="1590034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378358" cy="1590034"/>
            </a:xfrm>
            <a:custGeom>
              <a:avLst/>
              <a:gdLst/>
              <a:ahLst/>
              <a:cxnLst/>
              <a:rect r="r" b="b" t="t" l="l"/>
              <a:pathLst>
                <a:path h="1590034" w="1378358">
                  <a:moveTo>
                    <a:pt x="0" y="0"/>
                  </a:moveTo>
                  <a:lnTo>
                    <a:pt x="1378358" y="0"/>
                  </a:lnTo>
                  <a:lnTo>
                    <a:pt x="1378358" y="1590034"/>
                  </a:lnTo>
                  <a:lnTo>
                    <a:pt x="0" y="1590034"/>
                  </a:lnTo>
                  <a:close/>
                </a:path>
              </a:pathLst>
            </a:custGeom>
            <a:blipFill>
              <a:blip r:embed="rId3">
                <a:alphaModFix amt="59000"/>
              </a:blip>
              <a:stretch>
                <a:fillRect l="-36571" t="0" r="-36571" b="0"/>
              </a:stretch>
            </a:blipFill>
          </p:spPr>
        </p:sp>
      </p:grpSp>
      <p:grpSp>
        <p:nvGrpSpPr>
          <p:cNvPr name="Group 5" id="5"/>
          <p:cNvGrpSpPr/>
          <p:nvPr/>
        </p:nvGrpSpPr>
        <p:grpSpPr>
          <a:xfrm rot="0">
            <a:off x="0" y="3096006"/>
            <a:ext cx="4381825" cy="5054747"/>
            <a:chOff x="0" y="0"/>
            <a:chExt cx="1378358" cy="1590034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378358" cy="1590034"/>
            </a:xfrm>
            <a:custGeom>
              <a:avLst/>
              <a:gdLst/>
              <a:ahLst/>
              <a:cxnLst/>
              <a:rect r="r" b="b" t="t" l="l"/>
              <a:pathLst>
                <a:path h="1590034" w="1378358">
                  <a:moveTo>
                    <a:pt x="0" y="0"/>
                  </a:moveTo>
                  <a:lnTo>
                    <a:pt x="1378358" y="0"/>
                  </a:lnTo>
                  <a:lnTo>
                    <a:pt x="1378358" y="1590034"/>
                  </a:lnTo>
                  <a:lnTo>
                    <a:pt x="0" y="1590034"/>
                  </a:lnTo>
                  <a:close/>
                </a:path>
              </a:pathLst>
            </a:custGeom>
            <a:blipFill>
              <a:blip r:embed="rId4"/>
              <a:stretch>
                <a:fillRect l="-37061" t="0" r="-37061" b="0"/>
              </a:stretch>
            </a:blipFill>
          </p:spPr>
        </p:sp>
      </p:grpSp>
      <p:sp>
        <p:nvSpPr>
          <p:cNvPr name="Freeform 7" id="7"/>
          <p:cNvSpPr/>
          <p:nvPr/>
        </p:nvSpPr>
        <p:spPr>
          <a:xfrm flipH="false" flipV="false" rot="0">
            <a:off x="14444637" y="662301"/>
            <a:ext cx="6258109" cy="5538426"/>
          </a:xfrm>
          <a:custGeom>
            <a:avLst/>
            <a:gdLst/>
            <a:ahLst/>
            <a:cxnLst/>
            <a:rect r="r" b="b" t="t" l="l"/>
            <a:pathLst>
              <a:path h="5538426" w="6258109">
                <a:moveTo>
                  <a:pt x="0" y="0"/>
                </a:moveTo>
                <a:lnTo>
                  <a:pt x="6258108" y="0"/>
                </a:lnTo>
                <a:lnTo>
                  <a:pt x="6258108" y="5538426"/>
                </a:lnTo>
                <a:lnTo>
                  <a:pt x="0" y="553842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7613680" y="614676"/>
            <a:ext cx="8295431" cy="7394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432"/>
              </a:lnSpc>
            </a:pPr>
            <a:r>
              <a:rPr lang="en-US" sz="4565" b="true">
                <a:solidFill>
                  <a:srgbClr val="63FD3C"/>
                </a:solidFill>
                <a:latin typeface="Horizon"/>
                <a:ea typeface="Horizon"/>
                <a:cs typeface="Horizon"/>
                <a:sym typeface="Horizon"/>
              </a:rPr>
              <a:t>JUDGING CRITERIA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7613680" y="3364839"/>
            <a:ext cx="6042533" cy="3680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15"/>
              </a:lnSpc>
              <a:spcBef>
                <a:spcPct val="0"/>
              </a:spcBef>
            </a:pPr>
            <a:r>
              <a:rPr lang="en-US" b="true" sz="2011" spc="4">
                <a:solidFill>
                  <a:srgbClr val="63FD3C"/>
                </a:solidFill>
                <a:latin typeface="Horizon"/>
                <a:ea typeface="Horizon"/>
                <a:cs typeface="Horizon"/>
                <a:sym typeface="Horizon"/>
              </a:rPr>
              <a:t>Innovation/ Originality 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7613680" y="4667649"/>
            <a:ext cx="7231068" cy="3680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15"/>
              </a:lnSpc>
              <a:spcBef>
                <a:spcPct val="0"/>
              </a:spcBef>
            </a:pPr>
            <a:r>
              <a:rPr lang="en-US" b="true" sz="2011" spc="4">
                <a:solidFill>
                  <a:srgbClr val="63FD3C"/>
                </a:solidFill>
                <a:latin typeface="Horizon"/>
                <a:ea typeface="Horizon"/>
                <a:cs typeface="Horizon"/>
                <a:sym typeface="Horizon"/>
              </a:rPr>
              <a:t>Clarity of presentation 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7613680" y="6006142"/>
            <a:ext cx="6042533" cy="3680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15"/>
              </a:lnSpc>
              <a:spcBef>
                <a:spcPct val="0"/>
              </a:spcBef>
            </a:pPr>
            <a:r>
              <a:rPr lang="en-US" b="true" sz="2011" spc="4">
                <a:solidFill>
                  <a:srgbClr val="63FD3C"/>
                </a:solidFill>
                <a:latin typeface="Horizon"/>
                <a:ea typeface="Horizon"/>
                <a:cs typeface="Horizon"/>
                <a:sym typeface="Horizon"/>
              </a:rPr>
              <a:t>Visual Design 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6302144" y="1305658"/>
            <a:ext cx="1601279" cy="16978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84"/>
              </a:lnSpc>
            </a:pPr>
          </a:p>
          <a:p>
            <a:pPr algn="l">
              <a:lnSpc>
                <a:spcPts val="4584"/>
              </a:lnSpc>
            </a:pPr>
            <a:r>
              <a:rPr lang="en-US" sz="2836">
                <a:solidFill>
                  <a:srgbClr val="FFFFFF"/>
                </a:solidFill>
                <a:latin typeface="Mukta Light"/>
                <a:ea typeface="Mukta Light"/>
                <a:cs typeface="Mukta Light"/>
                <a:sym typeface="Mukta Light"/>
              </a:rPr>
              <a:t>20%</a:t>
            </a:r>
          </a:p>
          <a:p>
            <a:pPr algn="l">
              <a:lnSpc>
                <a:spcPts val="4584"/>
              </a:lnSpc>
            </a:pPr>
          </a:p>
        </p:txBody>
      </p:sp>
      <p:sp>
        <p:nvSpPr>
          <p:cNvPr name="TextBox 13" id="13"/>
          <p:cNvSpPr txBox="true"/>
          <p:nvPr/>
        </p:nvSpPr>
        <p:spPr>
          <a:xfrm rot="0">
            <a:off x="7613680" y="1969964"/>
            <a:ext cx="6042533" cy="3680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15"/>
              </a:lnSpc>
              <a:spcBef>
                <a:spcPct val="0"/>
              </a:spcBef>
            </a:pPr>
            <a:r>
              <a:rPr lang="en-US" b="true" sz="2011" spc="4">
                <a:solidFill>
                  <a:srgbClr val="63FD3C"/>
                </a:solidFill>
                <a:latin typeface="Horizon"/>
                <a:ea typeface="Horizon"/>
                <a:cs typeface="Horizon"/>
                <a:sym typeface="Horizon"/>
              </a:rPr>
              <a:t>Content 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7613680" y="7564746"/>
            <a:ext cx="6042533" cy="3680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15"/>
              </a:lnSpc>
              <a:spcBef>
                <a:spcPct val="0"/>
              </a:spcBef>
            </a:pPr>
            <a:r>
              <a:rPr lang="en-US" b="true" sz="2011" spc="4">
                <a:solidFill>
                  <a:srgbClr val="63FD3C"/>
                </a:solidFill>
                <a:latin typeface="Horizon"/>
                <a:ea typeface="Horizon"/>
                <a:cs typeface="Horizon"/>
                <a:sym typeface="Horizon"/>
              </a:rPr>
              <a:t>Q&amp;A Handling 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6302144" y="2680903"/>
            <a:ext cx="1601279" cy="16978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84"/>
              </a:lnSpc>
            </a:pPr>
          </a:p>
          <a:p>
            <a:pPr algn="l">
              <a:lnSpc>
                <a:spcPts val="4584"/>
              </a:lnSpc>
            </a:pPr>
            <a:r>
              <a:rPr lang="en-US" sz="2836">
                <a:solidFill>
                  <a:srgbClr val="FFFFFF"/>
                </a:solidFill>
                <a:latin typeface="Mukta Light"/>
                <a:ea typeface="Mukta Light"/>
                <a:cs typeface="Mukta Light"/>
                <a:sym typeface="Mukta Light"/>
              </a:rPr>
              <a:t>20%</a:t>
            </a:r>
          </a:p>
          <a:p>
            <a:pPr algn="l">
              <a:lnSpc>
                <a:spcPts val="4584"/>
              </a:lnSpc>
            </a:pPr>
          </a:p>
        </p:txBody>
      </p:sp>
      <p:sp>
        <p:nvSpPr>
          <p:cNvPr name="TextBox 16" id="16"/>
          <p:cNvSpPr txBox="true"/>
          <p:nvPr/>
        </p:nvSpPr>
        <p:spPr>
          <a:xfrm rot="0">
            <a:off x="6302144" y="3925569"/>
            <a:ext cx="1601279" cy="16978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84"/>
              </a:lnSpc>
            </a:pPr>
          </a:p>
          <a:p>
            <a:pPr algn="l">
              <a:lnSpc>
                <a:spcPts val="4584"/>
              </a:lnSpc>
            </a:pPr>
            <a:r>
              <a:rPr lang="en-US" sz="2836">
                <a:solidFill>
                  <a:srgbClr val="FFFFFF"/>
                </a:solidFill>
                <a:latin typeface="Mukta Light"/>
                <a:ea typeface="Mukta Light"/>
                <a:cs typeface="Mukta Light"/>
                <a:sym typeface="Mukta Light"/>
              </a:rPr>
              <a:t>20%</a:t>
            </a:r>
          </a:p>
          <a:p>
            <a:pPr algn="l">
              <a:lnSpc>
                <a:spcPts val="4584"/>
              </a:lnSpc>
            </a:pPr>
          </a:p>
        </p:txBody>
      </p:sp>
      <p:sp>
        <p:nvSpPr>
          <p:cNvPr name="TextBox 17" id="17"/>
          <p:cNvSpPr txBox="true"/>
          <p:nvPr/>
        </p:nvSpPr>
        <p:spPr>
          <a:xfrm rot="0">
            <a:off x="6302144" y="5213602"/>
            <a:ext cx="1601279" cy="16978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84"/>
              </a:lnSpc>
            </a:pPr>
          </a:p>
          <a:p>
            <a:pPr algn="l">
              <a:lnSpc>
                <a:spcPts val="4584"/>
              </a:lnSpc>
            </a:pPr>
            <a:r>
              <a:rPr lang="en-US" sz="2836">
                <a:solidFill>
                  <a:srgbClr val="FFFFFF"/>
                </a:solidFill>
                <a:latin typeface="Mukta Light"/>
                <a:ea typeface="Mukta Light"/>
                <a:cs typeface="Mukta Light"/>
                <a:sym typeface="Mukta Light"/>
              </a:rPr>
              <a:t>20%</a:t>
            </a:r>
          </a:p>
          <a:p>
            <a:pPr algn="l">
              <a:lnSpc>
                <a:spcPts val="4584"/>
              </a:lnSpc>
            </a:pPr>
          </a:p>
        </p:txBody>
      </p:sp>
      <p:sp>
        <p:nvSpPr>
          <p:cNvPr name="TextBox 18" id="18"/>
          <p:cNvSpPr txBox="true"/>
          <p:nvPr/>
        </p:nvSpPr>
        <p:spPr>
          <a:xfrm rot="0">
            <a:off x="6302144" y="6806638"/>
            <a:ext cx="1601279" cy="16978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84"/>
              </a:lnSpc>
            </a:pPr>
          </a:p>
          <a:p>
            <a:pPr algn="l">
              <a:lnSpc>
                <a:spcPts val="4584"/>
              </a:lnSpc>
            </a:pPr>
            <a:r>
              <a:rPr lang="en-US" sz="2836">
                <a:solidFill>
                  <a:srgbClr val="FFFFFF"/>
                </a:solidFill>
                <a:latin typeface="Mukta Light"/>
                <a:ea typeface="Mukta Light"/>
                <a:cs typeface="Mukta Light"/>
                <a:sym typeface="Mukta Light"/>
              </a:rPr>
              <a:t>20%</a:t>
            </a:r>
          </a:p>
          <a:p>
            <a:pPr algn="l">
              <a:lnSpc>
                <a:spcPts val="4584"/>
              </a:lnSpc>
            </a:pP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22" r="0" b="-9222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616913" y="2996833"/>
            <a:ext cx="4028449" cy="5109396"/>
            <a:chOff x="0" y="0"/>
            <a:chExt cx="1060991" cy="1345685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060991" cy="1345685"/>
            </a:xfrm>
            <a:custGeom>
              <a:avLst/>
              <a:gdLst/>
              <a:ahLst/>
              <a:cxnLst/>
              <a:rect r="r" b="b" t="t" l="l"/>
              <a:pathLst>
                <a:path h="1345685" w="1060991">
                  <a:moveTo>
                    <a:pt x="0" y="0"/>
                  </a:moveTo>
                  <a:lnTo>
                    <a:pt x="1060991" y="0"/>
                  </a:lnTo>
                  <a:lnTo>
                    <a:pt x="1060991" y="1345685"/>
                  </a:lnTo>
                  <a:lnTo>
                    <a:pt x="0" y="1345685"/>
                  </a:lnTo>
                  <a:close/>
                </a:path>
              </a:pathLst>
            </a:custGeom>
            <a:solidFill>
              <a:srgbClr val="343E3B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23850"/>
              <a:ext cx="1060991" cy="166953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6401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6400799" y="2996833"/>
            <a:ext cx="4028449" cy="5109396"/>
            <a:chOff x="0" y="0"/>
            <a:chExt cx="1060991" cy="1345685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060991" cy="1345685"/>
            </a:xfrm>
            <a:custGeom>
              <a:avLst/>
              <a:gdLst/>
              <a:ahLst/>
              <a:cxnLst/>
              <a:rect r="r" b="b" t="t" l="l"/>
              <a:pathLst>
                <a:path h="1345685" w="1060991">
                  <a:moveTo>
                    <a:pt x="0" y="0"/>
                  </a:moveTo>
                  <a:lnTo>
                    <a:pt x="1060991" y="0"/>
                  </a:lnTo>
                  <a:lnTo>
                    <a:pt x="1060991" y="1345685"/>
                  </a:lnTo>
                  <a:lnTo>
                    <a:pt x="0" y="1345685"/>
                  </a:lnTo>
                  <a:close/>
                </a:path>
              </a:pathLst>
            </a:custGeom>
            <a:solidFill>
              <a:srgbClr val="343E3B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323850"/>
              <a:ext cx="1060991" cy="166953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6401"/>
                </a:lnSpc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false" flipV="false" rot="0">
            <a:off x="14502667" y="2673161"/>
            <a:ext cx="6229757" cy="6332663"/>
          </a:xfrm>
          <a:custGeom>
            <a:avLst/>
            <a:gdLst/>
            <a:ahLst/>
            <a:cxnLst/>
            <a:rect r="r" b="b" t="t" l="l"/>
            <a:pathLst>
              <a:path h="6332663" w="6229757">
                <a:moveTo>
                  <a:pt x="0" y="0"/>
                </a:moveTo>
                <a:lnTo>
                  <a:pt x="6229758" y="0"/>
                </a:lnTo>
                <a:lnTo>
                  <a:pt x="6229758" y="6332663"/>
                </a:lnTo>
                <a:lnTo>
                  <a:pt x="0" y="633266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10" id="10"/>
          <p:cNvGrpSpPr/>
          <p:nvPr/>
        </p:nvGrpSpPr>
        <p:grpSpPr>
          <a:xfrm rot="0">
            <a:off x="1777028" y="3262434"/>
            <a:ext cx="3618676" cy="3714117"/>
            <a:chOff x="0" y="0"/>
            <a:chExt cx="560628" cy="575414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560628" cy="575414"/>
            </a:xfrm>
            <a:custGeom>
              <a:avLst/>
              <a:gdLst/>
              <a:ahLst/>
              <a:cxnLst/>
              <a:rect r="r" b="b" t="t" l="l"/>
              <a:pathLst>
                <a:path h="575414" w="560628">
                  <a:moveTo>
                    <a:pt x="213943" y="0"/>
                  </a:moveTo>
                  <a:lnTo>
                    <a:pt x="346684" y="0"/>
                  </a:lnTo>
                  <a:cubicBezTo>
                    <a:pt x="464842" y="0"/>
                    <a:pt x="560628" y="95786"/>
                    <a:pt x="560628" y="213943"/>
                  </a:cubicBezTo>
                  <a:lnTo>
                    <a:pt x="560628" y="361470"/>
                  </a:lnTo>
                  <a:cubicBezTo>
                    <a:pt x="560628" y="479628"/>
                    <a:pt x="464842" y="575414"/>
                    <a:pt x="346684" y="575414"/>
                  </a:cubicBezTo>
                  <a:lnTo>
                    <a:pt x="213943" y="575414"/>
                  </a:lnTo>
                  <a:cubicBezTo>
                    <a:pt x="95786" y="575414"/>
                    <a:pt x="0" y="479628"/>
                    <a:pt x="0" y="361470"/>
                  </a:cubicBezTo>
                  <a:lnTo>
                    <a:pt x="0" y="213943"/>
                  </a:lnTo>
                  <a:cubicBezTo>
                    <a:pt x="0" y="95786"/>
                    <a:pt x="95786" y="0"/>
                    <a:pt x="213943" y="0"/>
                  </a:cubicBezTo>
                  <a:close/>
                </a:path>
              </a:pathLst>
            </a:custGeom>
            <a:blipFill>
              <a:blip r:embed="rId4"/>
              <a:stretch>
                <a:fillRect l="-1318" t="0" r="-1318" b="0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6605685" y="3224211"/>
            <a:ext cx="3618676" cy="3714117"/>
            <a:chOff x="0" y="0"/>
            <a:chExt cx="560628" cy="575414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560628" cy="575414"/>
            </a:xfrm>
            <a:custGeom>
              <a:avLst/>
              <a:gdLst/>
              <a:ahLst/>
              <a:cxnLst/>
              <a:rect r="r" b="b" t="t" l="l"/>
              <a:pathLst>
                <a:path h="575414" w="560628">
                  <a:moveTo>
                    <a:pt x="0" y="0"/>
                  </a:moveTo>
                  <a:lnTo>
                    <a:pt x="560628" y="0"/>
                  </a:lnTo>
                  <a:lnTo>
                    <a:pt x="560628" y="575414"/>
                  </a:lnTo>
                  <a:lnTo>
                    <a:pt x="0" y="575414"/>
                  </a:lnTo>
                  <a:close/>
                </a:path>
              </a:pathLst>
            </a:custGeom>
            <a:blipFill>
              <a:blip r:embed="rId5"/>
              <a:stretch>
                <a:fillRect l="0" t="-5959" r="0" b="-26042"/>
              </a:stretch>
            </a:blipFill>
          </p:spPr>
        </p:sp>
      </p:grpSp>
      <p:sp>
        <p:nvSpPr>
          <p:cNvPr name="TextBox 14" id="14"/>
          <p:cNvSpPr txBox="true"/>
          <p:nvPr/>
        </p:nvSpPr>
        <p:spPr>
          <a:xfrm rot="0">
            <a:off x="-1701907" y="1322520"/>
            <a:ext cx="14694539" cy="6261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37"/>
              </a:lnSpc>
            </a:pPr>
            <a:r>
              <a:rPr lang="en-US" sz="3384">
                <a:solidFill>
                  <a:srgbClr val="63FD3C"/>
                </a:solidFill>
                <a:latin typeface="Horizon"/>
                <a:ea typeface="Horizon"/>
                <a:cs typeface="Horizon"/>
                <a:sym typeface="Horizon"/>
              </a:rPr>
              <a:t>Brought to you by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933983" y="7147018"/>
            <a:ext cx="3304766" cy="8367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87"/>
              </a:lnSpc>
            </a:pPr>
            <a:r>
              <a:rPr lang="en-US" sz="1562">
                <a:solidFill>
                  <a:srgbClr val="63FD3C"/>
                </a:solidFill>
                <a:latin typeface="Horizon"/>
                <a:ea typeface="Horizon"/>
                <a:cs typeface="Horizon"/>
                <a:sym typeface="Horizon"/>
              </a:rPr>
              <a:t>Shetty Institute Of Technology, Kalaburagi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6796722" y="7147018"/>
            <a:ext cx="3236604" cy="5604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87"/>
              </a:lnSpc>
            </a:pPr>
            <a:r>
              <a:rPr lang="en-US" sz="1562">
                <a:solidFill>
                  <a:srgbClr val="63FD3C"/>
                </a:solidFill>
                <a:latin typeface="Horizon"/>
                <a:ea typeface="Horizon"/>
                <a:cs typeface="Horizon"/>
                <a:sym typeface="Horizon"/>
              </a:rPr>
              <a:t>Innovation and Incubation Centre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5920150">
            <a:off x="-2964984" y="5487916"/>
            <a:ext cx="6265813" cy="6971698"/>
          </a:xfrm>
          <a:custGeom>
            <a:avLst/>
            <a:gdLst/>
            <a:ahLst/>
            <a:cxnLst/>
            <a:rect r="r" b="b" t="t" l="l"/>
            <a:pathLst>
              <a:path h="6971698" w="6265813">
                <a:moveTo>
                  <a:pt x="0" y="0"/>
                </a:moveTo>
                <a:lnTo>
                  <a:pt x="6265813" y="0"/>
                </a:lnTo>
                <a:lnTo>
                  <a:pt x="6265813" y="6971698"/>
                </a:lnTo>
                <a:lnTo>
                  <a:pt x="0" y="69716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2253544">
            <a:off x="13760499" y="-1825396"/>
            <a:ext cx="5184941" cy="5708192"/>
          </a:xfrm>
          <a:custGeom>
            <a:avLst/>
            <a:gdLst/>
            <a:ahLst/>
            <a:cxnLst/>
            <a:rect r="r" b="b" t="t" l="l"/>
            <a:pathLst>
              <a:path h="5708192" w="5184941">
                <a:moveTo>
                  <a:pt x="0" y="0"/>
                </a:moveTo>
                <a:lnTo>
                  <a:pt x="5184942" y="0"/>
                </a:lnTo>
                <a:lnTo>
                  <a:pt x="5184942" y="5708192"/>
                </a:lnTo>
                <a:lnTo>
                  <a:pt x="0" y="57081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3942710" y="4264353"/>
            <a:ext cx="10402580" cy="11095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225"/>
              </a:lnSpc>
              <a:spcBef>
                <a:spcPct val="0"/>
              </a:spcBef>
            </a:pPr>
            <a:r>
              <a:rPr lang="en-US" sz="6611">
                <a:solidFill>
                  <a:srgbClr val="FFFFFF"/>
                </a:solidFill>
                <a:latin typeface="Horizon"/>
                <a:ea typeface="Horizon"/>
                <a:cs typeface="Horizon"/>
                <a:sym typeface="Horizon"/>
              </a:rPr>
              <a:t>Thank You!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DAGpUG64H64</dc:identifier>
  <dcterms:modified xsi:type="dcterms:W3CDTF">2011-08-01T06:04:30Z</dcterms:modified>
  <cp:revision>1</cp:revision>
  <dc:title>Invision: Tech-Talk 2025 ppt</dc:title>
</cp:coreProperties>
</file>